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260" r:id="rId5"/>
    <p:sldId id="262" r:id="rId6"/>
    <p:sldId id="263" r:id="rId7"/>
    <p:sldId id="267" r:id="rId8"/>
    <p:sldId id="264" r:id="rId9"/>
    <p:sldId id="265" r:id="rId10"/>
    <p:sldId id="266" r:id="rId11"/>
    <p:sldId id="269" r:id="rId12"/>
  </p:sldIdLst>
  <p:sldSz cx="12192000" cy="6858000"/>
  <p:notesSz cx="6858000" cy="9144000"/>
  <p:defaultTextStyle>
    <a:defPPr>
      <a:defRPr lang="en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60"/>
    <p:restoredTop sz="94653"/>
  </p:normalViewPr>
  <p:slideViewPr>
    <p:cSldViewPr snapToGrid="0" snapToObjects="1">
      <p:cViewPr varScale="1">
        <p:scale>
          <a:sx n="62" d="100"/>
          <a:sy n="62" d="100"/>
        </p:scale>
        <p:origin x="8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8CBDD-B473-49A7-812C-4921B60CF682}" type="datetimeFigureOut">
              <a:rPr lang="es-MX" smtClean="0"/>
              <a:t>31/05/2022</a:t>
            </a:fld>
            <a:endParaRPr lang="es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7DA568-EA12-4A44-84DE-CF46115B054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7912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DA568-EA12-4A44-84DE-CF46115B0546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19412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5800A-37D3-1A45-817A-A63A56F9E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2B0E61-42AD-FE4B-AD14-BBC19B32AD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58573-452F-6247-8F31-88FD900F3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DDA0A-1B85-49CA-BD97-118FFA610BBF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BFBC7-4841-354B-BE54-B14F65781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88454-C783-3143-9FDE-17A533A23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54575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6A032-3D68-674C-9897-B9CB930FA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D5DF4C-8A00-904C-9595-0706A56619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E19BE-4542-424F-B996-C3C9386BF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FB14B-55CE-49CD-B036-0AE42256C231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88FFD-C3A2-694E-B5F0-99AB9D2D9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88A1A-7ACA-4F47-96CE-1062BE0EC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3899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313378-39D0-C441-B015-2E4087EE39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3A00C2-5543-E046-B4D8-B4A7B2701B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84301-DA25-7349-AD40-821FAC7AC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A270-000E-4023-A336-AA670EBDC2F0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14481-D69F-8C47-8A11-35C97013C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D131F-C8D5-8748-A641-7C1AB2153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1283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49A7-142F-B144-B0F4-7F269C4A6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C1CD1-0034-D54A-B237-8AA6D8FCB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80506-3F34-9347-942B-2FCF85217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E473-799E-4F73-8E33-697FE54C6090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6C452-0462-2E4D-A440-53A9DCB62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9D129-9C02-AB41-BA9C-32E67F5DA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3436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3CC74-43CF-8A43-8F30-43CC27918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5567C-C570-8649-8EAF-DAFB7B69E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1DC7-5FB3-4E49-B0BD-F17DAA034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0EAFE-6214-4098-9A02-80968A0770FA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BFCCC-E342-564E-BD02-78DD8191B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FCC33-3245-8D43-BC71-4C2B3FC0A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25194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29849-C9CD-164E-9B3F-9BD41C1C3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A6847-46D5-B84F-8ED1-1FA64FEC1C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39FE0-4FA4-0247-9C96-257D41969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1C3903-FB17-3848-A4F1-4327DE670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91188-37BD-460F-9408-905A14D7DBDE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5B738-B0EA-374B-9A01-9285C6D14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219F8-D13F-7C42-AE57-47DA91ABB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6022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8836C-8F26-CA4C-920D-39A0C831C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3C1AF-E0C4-E549-B76E-7828BB58B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2FB0C9-0343-EC4F-8620-7F978EFA9D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75BDB1-1771-5B4E-94BD-171D725B6C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612D0E-B455-CB49-815F-FCC66BCED2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0AB5F2-7AD8-834A-A94F-B1FF91396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285E-F0AA-495C-8286-FB4585FFF2C7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64ACA9-7EB3-C74E-A076-0D2201592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8A8769-358E-8E4C-BDEC-9D319CDB2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14903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46A9B-AAC7-574E-A65A-B9F4B6CEC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6BC483-1700-D548-B255-D74C415E2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43868-9C53-48F0-85AC-AEC2DFDC0F14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D26FF0-FAF2-254F-8589-89BF438F6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110A0C-FF73-754E-BE57-C1C776217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25259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26A818-FC99-AF44-891E-B06DABD07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A42D6-B263-46B1-ABCB-F904FF18242F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2A9BE5-F038-3648-B321-04A19F778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1A819-142C-234D-8B60-36DA5C3DD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42701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03829-A428-6E4E-B23C-A31B6192D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BBC80-3A9F-7646-BF29-0D106FBA4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38B990-6A0C-5E4E-8C9D-5B879889D2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4DBDAD-E0BC-3347-B6DA-1961AE049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C37E-14FD-4C3D-8F97-8825AC3DD362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D406E-5C9D-5B4A-AA96-2E2267B9F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F7898-CEB4-F040-8B18-7E0252D3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43400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A47C0-758A-264F-9ED6-0C0B18F67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BC76F5-83F1-924F-88A5-67F143C8B9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F0475F-FEF8-BD48-9796-714ABBF26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84D781-9433-CC4E-A6AA-44A109521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5EB00-AF12-4B62-81A4-5EC9698767FA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73A32-8075-BB41-B073-4E153A342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F6B2A-BB18-6B49-8C0E-4B6CFE853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0310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748A1E-E971-8E49-8B59-C7ABA445C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3BDF7-2B3C-AD4B-A171-1703B144C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9C68A-7D00-944F-AA44-92CE76E42C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74FD7-D18F-45D6-B021-343690FEF09B}" type="datetime1">
              <a:rPr lang="es-ES_tradnl" smtClean="0"/>
              <a:t>31/05/2022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8D124-A0FC-3347-9DEE-D75BE7EE6C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505DC-03FE-2E45-A56D-B9A6D986B3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CD2D35-BC78-7F4E-A6BC-1001CA678D1D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10419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623252BE-DDBC-4F0F-856B-1B069C228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956" y="2624536"/>
            <a:ext cx="1111732" cy="1576947"/>
          </a:xfrm>
          <a:prstGeom prst="rect">
            <a:avLst/>
          </a:prstGeom>
        </p:spPr>
      </p:pic>
      <p:sp>
        <p:nvSpPr>
          <p:cNvPr id="6" name="TextBox 18">
            <a:extLst>
              <a:ext uri="{FF2B5EF4-FFF2-40B4-BE49-F238E27FC236}">
                <a16:creationId xmlns:a16="http://schemas.microsoft.com/office/drawing/2014/main" id="{AB339B3F-422F-4E40-859E-305E5E1095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93915" y="2250495"/>
            <a:ext cx="22461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800" dirty="0">
                <a:solidFill>
                  <a:schemeClr val="accent2"/>
                </a:solidFill>
                <a:latin typeface="Ink Free" panose="03080402000500000000" pitchFamily="66" charset="0"/>
              </a:rPr>
              <a:t>Registro de Proyecto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930611-8DF1-4951-8034-D8D683267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1</a:t>
            </a:fld>
            <a:endParaRPr lang="es-ES_tradnl"/>
          </a:p>
        </p:txBody>
      </p:sp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0B41C3A1-5C61-4883-A025-0340651C5A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060" b="33051"/>
          <a:stretch/>
        </p:blipFill>
        <p:spPr>
          <a:xfrm>
            <a:off x="1281570" y="2491000"/>
            <a:ext cx="5376914" cy="1875999"/>
          </a:xfrm>
          <a:prstGeom prst="rect">
            <a:avLst/>
          </a:prstGeom>
        </p:spPr>
      </p:pic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FC0ABA7D-AF51-4BB1-9FE3-C82668FF74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894"/>
          <a:stretch/>
        </p:blipFill>
        <p:spPr>
          <a:xfrm>
            <a:off x="6814493" y="0"/>
            <a:ext cx="5376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18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9">
            <a:extLst>
              <a:ext uri="{FF2B5EF4-FFF2-40B4-BE49-F238E27FC236}">
                <a16:creationId xmlns:a16="http://schemas.microsoft.com/office/drawing/2014/main" id="{F1813E81-8FC8-4C4C-84A2-3A18C647EC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034456"/>
              </p:ext>
            </p:extLst>
          </p:nvPr>
        </p:nvGraphicFramePr>
        <p:xfrm>
          <a:off x="7804554" y="482833"/>
          <a:ext cx="2537270" cy="123413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660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1194">
                  <a:extLst>
                    <a:ext uri="{9D8B030D-6E8A-4147-A177-3AD203B41FA5}">
                      <a16:colId xmlns:a16="http://schemas.microsoft.com/office/drawing/2014/main" val="2376136615"/>
                    </a:ext>
                  </a:extLst>
                </a:gridCol>
              </a:tblGrid>
              <a:tr h="639925">
                <a:tc gridSpan="2">
                  <a:txBody>
                    <a:bodyPr/>
                    <a:lstStyle/>
                    <a:p>
                      <a:pPr algn="ctr"/>
                      <a:r>
                        <a:rPr lang="es-MX" sz="1800" dirty="0">
                          <a:latin typeface="+mj-lt"/>
                        </a:rPr>
                        <a:t>Cantidad de personas en nómina de la institución</a:t>
                      </a:r>
                    </a:p>
                  </a:txBody>
                  <a:tcPr marL="91430" marR="91430" marT="45643" marB="4564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s-MX" sz="1800" dirty="0">
                        <a:latin typeface="+mj-lt"/>
                      </a:endParaRPr>
                    </a:p>
                  </a:txBody>
                  <a:tcPr marL="91430" marR="91430" marT="45643" marB="45643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400"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i="0" dirty="0">
                          <a:latin typeface="+mj-lt"/>
                        </a:rPr>
                        <a:t>Personas en nómina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s-MX" sz="1100" i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1430" marR="91430" marT="45643" marB="4564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s-MX" sz="1100" i="0" dirty="0">
                          <a:latin typeface="+mj-lt"/>
                        </a:rPr>
                        <a:t>Voluntarios</a:t>
                      </a:r>
                      <a:endParaRPr lang="es-MX" sz="1100" i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1430" marR="91430" marT="45643" marB="4564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12" descr="Logo&#10;&#10;Description automatically generated">
            <a:extLst>
              <a:ext uri="{FF2B5EF4-FFF2-40B4-BE49-F238E27FC236}">
                <a16:creationId xmlns:a16="http://schemas.microsoft.com/office/drawing/2014/main" id="{4FAA78A6-BC51-4F0F-BBA7-2C36BF91E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4080" y="331787"/>
            <a:ext cx="746125" cy="1058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62D05B93-06D2-4CB4-A92D-9858E07724B6}"/>
              </a:ext>
            </a:extLst>
          </p:cNvPr>
          <p:cNvGrpSpPr/>
          <p:nvPr/>
        </p:nvGrpSpPr>
        <p:grpSpPr>
          <a:xfrm>
            <a:off x="363015" y="488156"/>
            <a:ext cx="8928100" cy="1200150"/>
            <a:chOff x="1751476" y="525463"/>
            <a:chExt cx="8928100" cy="1200150"/>
          </a:xfrm>
        </p:grpSpPr>
        <p:sp>
          <p:nvSpPr>
            <p:cNvPr id="4" name="TextBox 5">
              <a:extLst>
                <a:ext uri="{FF2B5EF4-FFF2-40B4-BE49-F238E27FC236}">
                  <a16:creationId xmlns:a16="http://schemas.microsoft.com/office/drawing/2014/main" id="{61C6D904-D79B-4A6A-B111-6A2C3AFD01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51476" y="525463"/>
              <a:ext cx="8928100" cy="1200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Razón social:</a:t>
              </a:r>
            </a:p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Nombre del contacto: </a:t>
              </a:r>
            </a:p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Correo: </a:t>
              </a:r>
            </a:p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s-MX" altLang="es-MX" sz="1800" dirty="0">
                  <a:latin typeface="+mj-lt"/>
                </a:rPr>
                <a:t>Teléfono: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54A4C47-6519-4BDF-A486-5349A35AB553}"/>
                </a:ext>
              </a:extLst>
            </p:cNvPr>
            <p:cNvCxnSpPr>
              <a:cxnSpLocks/>
            </p:cNvCxnSpPr>
            <p:nvPr/>
          </p:nvCxnSpPr>
          <p:spPr>
            <a:xfrm>
              <a:off x="1835613" y="824468"/>
              <a:ext cx="67425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1CCA092-11B5-4CB8-A74C-FFCFA260A862}"/>
                </a:ext>
              </a:extLst>
            </p:cNvPr>
            <p:cNvCxnSpPr>
              <a:cxnSpLocks/>
            </p:cNvCxnSpPr>
            <p:nvPr/>
          </p:nvCxnSpPr>
          <p:spPr>
            <a:xfrm>
              <a:off x="1835613" y="1137206"/>
              <a:ext cx="67425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D483DDA-F8A9-45A7-9D02-4A27CF343D1E}"/>
                </a:ext>
              </a:extLst>
            </p:cNvPr>
            <p:cNvCxnSpPr>
              <a:cxnSpLocks/>
            </p:cNvCxnSpPr>
            <p:nvPr/>
          </p:nvCxnSpPr>
          <p:spPr>
            <a:xfrm>
              <a:off x="1835613" y="1400731"/>
              <a:ext cx="67425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0FB7BCB-A1CC-4DE8-9D76-4557A66CD873}"/>
                </a:ext>
              </a:extLst>
            </p:cNvPr>
            <p:cNvCxnSpPr>
              <a:cxnSpLocks/>
            </p:cNvCxnSpPr>
            <p:nvPr/>
          </p:nvCxnSpPr>
          <p:spPr>
            <a:xfrm>
              <a:off x="1835613" y="1664256"/>
              <a:ext cx="67425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TextBox 18">
            <a:extLst>
              <a:ext uri="{FF2B5EF4-FFF2-40B4-BE49-F238E27FC236}">
                <a16:creationId xmlns:a16="http://schemas.microsoft.com/office/drawing/2014/main" id="{650D3480-C655-423E-8F58-6B9EB760F2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425" y="5676900"/>
            <a:ext cx="170091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800" dirty="0">
                <a:latin typeface="+mj-lt"/>
              </a:rPr>
              <a:t>Áreas de acción:</a:t>
            </a:r>
          </a:p>
        </p:txBody>
      </p:sp>
      <p:sp>
        <p:nvSpPr>
          <p:cNvPr id="12" name="TextBox 25">
            <a:extLst>
              <a:ext uri="{FF2B5EF4-FFF2-40B4-BE49-F238E27FC236}">
                <a16:creationId xmlns:a16="http://schemas.microsoft.com/office/drawing/2014/main" id="{4AEACCAF-68E2-416F-B4A4-D6C42670DC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7125" y="6172200"/>
            <a:ext cx="97975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800">
                <a:latin typeface="+mj-lt"/>
              </a:rPr>
              <a:t>Vivienda</a:t>
            </a:r>
          </a:p>
        </p:txBody>
      </p:sp>
      <p:sp>
        <p:nvSpPr>
          <p:cNvPr id="13" name="TextBox 26">
            <a:extLst>
              <a:ext uri="{FF2B5EF4-FFF2-40B4-BE49-F238E27FC236}">
                <a16:creationId xmlns:a16="http://schemas.microsoft.com/office/drawing/2014/main" id="{908F2311-A89C-4A21-96AF-78C97A05BD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2725" y="6172200"/>
            <a:ext cx="17911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800" dirty="0">
                <a:latin typeface="+mj-lt"/>
              </a:rPr>
              <a:t>Espacios Públicos</a:t>
            </a:r>
          </a:p>
        </p:txBody>
      </p:sp>
      <p:sp>
        <p:nvSpPr>
          <p:cNvPr id="14" name="TextBox 27">
            <a:extLst>
              <a:ext uri="{FF2B5EF4-FFF2-40B4-BE49-F238E27FC236}">
                <a16:creationId xmlns:a16="http://schemas.microsoft.com/office/drawing/2014/main" id="{68C9FBF0-37D1-4BF5-AC4F-50A4513607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8750" y="6162675"/>
            <a:ext cx="172823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800">
                <a:latin typeface="+mj-lt"/>
                <a:sym typeface="Wingdings" panose="05000000000000000000" pitchFamily="2" charset="2"/>
              </a:rPr>
              <a:t>De</a:t>
            </a:r>
            <a:r>
              <a:rPr lang="es-MX" altLang="es-MX" sz="1800">
                <a:latin typeface="+mj-lt"/>
              </a:rPr>
              <a:t>sastre Natural</a:t>
            </a:r>
          </a:p>
        </p:txBody>
      </p:sp>
      <p:sp>
        <p:nvSpPr>
          <p:cNvPr id="15" name="Rectángulo 3">
            <a:extLst>
              <a:ext uri="{FF2B5EF4-FFF2-40B4-BE49-F238E27FC236}">
                <a16:creationId xmlns:a16="http://schemas.microsoft.com/office/drawing/2014/main" id="{532637DA-55DC-4E81-B3DA-E5C4195CDC84}"/>
              </a:ext>
            </a:extLst>
          </p:cNvPr>
          <p:cNvSpPr/>
          <p:nvPr/>
        </p:nvSpPr>
        <p:spPr>
          <a:xfrm>
            <a:off x="796925" y="6205538"/>
            <a:ext cx="330200" cy="330200"/>
          </a:xfrm>
          <a:prstGeom prst="rect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s-MX" sz="1400" dirty="0">
              <a:latin typeface="Century Gothic" panose="020B0502020202020204" pitchFamily="34" charset="0"/>
              <a:cs typeface="Calibri"/>
            </a:endParaRPr>
          </a:p>
        </p:txBody>
      </p:sp>
      <p:sp>
        <p:nvSpPr>
          <p:cNvPr id="16" name="Rectángulo 50">
            <a:extLst>
              <a:ext uri="{FF2B5EF4-FFF2-40B4-BE49-F238E27FC236}">
                <a16:creationId xmlns:a16="http://schemas.microsoft.com/office/drawing/2014/main" id="{FCF6F2D8-58B0-4613-BC17-0BDB82CB386A}"/>
              </a:ext>
            </a:extLst>
          </p:cNvPr>
          <p:cNvSpPr/>
          <p:nvPr/>
        </p:nvSpPr>
        <p:spPr>
          <a:xfrm>
            <a:off x="2365375" y="6211888"/>
            <a:ext cx="330200" cy="331787"/>
          </a:xfrm>
          <a:prstGeom prst="rect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s-MX" sz="1400" dirty="0">
              <a:latin typeface="Century Gothic" panose="020B0502020202020204" pitchFamily="34" charset="0"/>
              <a:cs typeface="Calibri"/>
            </a:endParaRPr>
          </a:p>
        </p:txBody>
      </p:sp>
      <p:sp>
        <p:nvSpPr>
          <p:cNvPr id="17" name="Rectángulo 52">
            <a:extLst>
              <a:ext uri="{FF2B5EF4-FFF2-40B4-BE49-F238E27FC236}">
                <a16:creationId xmlns:a16="http://schemas.microsoft.com/office/drawing/2014/main" id="{C0C82A4A-B862-449A-86C8-CBB976097CF7}"/>
              </a:ext>
            </a:extLst>
          </p:cNvPr>
          <p:cNvSpPr/>
          <p:nvPr/>
        </p:nvSpPr>
        <p:spPr>
          <a:xfrm>
            <a:off x="4854575" y="6202363"/>
            <a:ext cx="330200" cy="330200"/>
          </a:xfrm>
          <a:prstGeom prst="rect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s-MX" sz="1400" dirty="0">
              <a:latin typeface="Century Gothic" panose="020B0502020202020204" pitchFamily="34" charset="0"/>
              <a:cs typeface="Calibri"/>
            </a:endParaRPr>
          </a:p>
        </p:txBody>
      </p:sp>
      <p:sp>
        <p:nvSpPr>
          <p:cNvPr id="18" name="TextBox 32">
            <a:extLst>
              <a:ext uri="{FF2B5EF4-FFF2-40B4-BE49-F238E27FC236}">
                <a16:creationId xmlns:a16="http://schemas.microsoft.com/office/drawing/2014/main" id="{CCB3AF62-E373-421A-B90A-783DC8858D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7463" y="6148388"/>
            <a:ext cx="191943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800">
                <a:latin typeface="+mj-lt"/>
                <a:sym typeface="Wingdings" panose="05000000000000000000" pitchFamily="2" charset="2"/>
              </a:rPr>
              <a:t>Otro (especifique):</a:t>
            </a:r>
            <a:endParaRPr lang="es-MX" altLang="es-MX" sz="1800">
              <a:latin typeface="+mj-lt"/>
            </a:endParaRPr>
          </a:p>
        </p:txBody>
      </p:sp>
      <p:sp>
        <p:nvSpPr>
          <p:cNvPr id="19" name="Rectángulo 52">
            <a:extLst>
              <a:ext uri="{FF2B5EF4-FFF2-40B4-BE49-F238E27FC236}">
                <a16:creationId xmlns:a16="http://schemas.microsoft.com/office/drawing/2014/main" id="{FB724B24-1102-4541-A758-47E7BA49BA08}"/>
              </a:ext>
            </a:extLst>
          </p:cNvPr>
          <p:cNvSpPr/>
          <p:nvPr/>
        </p:nvSpPr>
        <p:spPr>
          <a:xfrm>
            <a:off x="7253288" y="6188075"/>
            <a:ext cx="330200" cy="331788"/>
          </a:xfrm>
          <a:prstGeom prst="rect">
            <a:avLst/>
          </a:prstGeom>
          <a:ln w="9525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s-MX" sz="1400" dirty="0">
              <a:latin typeface="Century Gothic" panose="020B0502020202020204" pitchFamily="34" charset="0"/>
              <a:cs typeface="Calibri"/>
            </a:endParaRPr>
          </a:p>
        </p:txBody>
      </p:sp>
      <p:graphicFrame>
        <p:nvGraphicFramePr>
          <p:cNvPr id="20" name="Table 11">
            <a:extLst>
              <a:ext uri="{FF2B5EF4-FFF2-40B4-BE49-F238E27FC236}">
                <a16:creationId xmlns:a16="http://schemas.microsoft.com/office/drawing/2014/main" id="{704608B4-D09E-4C53-88A0-B7527F3E39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4032615"/>
              </p:ext>
            </p:extLst>
          </p:nvPr>
        </p:nvGraphicFramePr>
        <p:xfrm>
          <a:off x="406400" y="2060575"/>
          <a:ext cx="11377614" cy="34813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888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888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79">
                <a:tc>
                  <a:txBody>
                    <a:bodyPr/>
                    <a:lstStyle/>
                    <a:p>
                      <a:pPr algn="l"/>
                      <a:r>
                        <a:rPr lang="es-MX" sz="1800" b="1" dirty="0">
                          <a:latin typeface="+mj-lt"/>
                        </a:rPr>
                        <a:t>Misión – Objeto Social</a:t>
                      </a:r>
                    </a:p>
                  </a:txBody>
                  <a:tcPr marL="91431" marR="91431" marT="45722" marB="45722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" sz="1800" b="1" dirty="0">
                          <a:latin typeface="+mj-lt"/>
                        </a:rPr>
                        <a:t>Patronato – Consejo de Administración</a:t>
                      </a:r>
                      <a:endParaRPr lang="es-MX" sz="1800" b="1" dirty="0">
                        <a:latin typeface="+mj-lt"/>
                      </a:endParaRPr>
                    </a:p>
                  </a:txBody>
                  <a:tcPr marL="91431" marR="91431" marT="45722" marB="45722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5609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Misión y breve reseña de antecedentes, incluyendo año de fundación.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s-ES" sz="1400" b="0" i="0" u="none" strike="noStrike" kern="1200" baseline="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b="0" i="0" u="none" strike="noStrike" kern="1200" baseline="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¿Cual considera que es la principal contribución de la institución a la sociedad?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s-MX" sz="1400" b="1" i="0" dirty="0">
                        <a:latin typeface="+mj-lt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MX" sz="1400" b="0" i="0" dirty="0">
                          <a:latin typeface="+mj-lt"/>
                        </a:rPr>
                        <a:t>Zona geográfica de impacto</a:t>
                      </a:r>
                    </a:p>
                  </a:txBody>
                  <a:tcPr marL="91431" marR="91431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i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Patronato (nombre de las personas que lo conforman, puestos)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s-ES" sz="1400" i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" sz="1400" i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Consejo Administrativo (nombre de las personas que lo conforman)</a:t>
                      </a:r>
                    </a:p>
                    <a:p>
                      <a:endParaRPr lang="es-ES" sz="1400" i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  <a:p>
                      <a:endParaRPr lang="es-MX" sz="1400" i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1431" marR="91431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9BB6CA69-926F-434C-8D90-336048839C73}"/>
              </a:ext>
            </a:extLst>
          </p:cNvPr>
          <p:cNvSpPr/>
          <p:nvPr/>
        </p:nvSpPr>
        <p:spPr>
          <a:xfrm>
            <a:off x="-4986" y="6675500"/>
            <a:ext cx="12196189" cy="218745"/>
          </a:xfrm>
          <a:prstGeom prst="rect">
            <a:avLst/>
          </a:prstGeom>
          <a:solidFill>
            <a:srgbClr val="E56D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B4A278FA-9E37-4018-88EC-E29695CC4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76643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2" descr="Logo&#10;&#10;Description automatically generated">
            <a:extLst>
              <a:ext uri="{FF2B5EF4-FFF2-40B4-BE49-F238E27FC236}">
                <a16:creationId xmlns:a16="http://schemas.microsoft.com/office/drawing/2014/main" id="{4FAA78A6-BC51-4F0F-BBA7-2C36BF91E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4080" y="331787"/>
            <a:ext cx="746125" cy="1058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2" name="Table 11">
            <a:extLst>
              <a:ext uri="{FF2B5EF4-FFF2-40B4-BE49-F238E27FC236}">
                <a16:creationId xmlns:a16="http://schemas.microsoft.com/office/drawing/2014/main" id="{52F197E1-0C9E-4E18-B73D-EDB712F40C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77284"/>
              </p:ext>
            </p:extLst>
          </p:nvPr>
        </p:nvGraphicFramePr>
        <p:xfrm>
          <a:off x="555027" y="710394"/>
          <a:ext cx="10010468" cy="17388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052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052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4948">
                <a:tc>
                  <a:txBody>
                    <a:bodyPr/>
                    <a:lstStyle/>
                    <a:p>
                      <a:pPr algn="l"/>
                      <a:r>
                        <a:rPr lang="es-MX" sz="1800" b="1" dirty="0">
                          <a:latin typeface="+mj-lt"/>
                        </a:rPr>
                        <a:t>Descripción del proyecto</a:t>
                      </a:r>
                    </a:p>
                  </a:txBody>
                  <a:tcPr marL="91435" marR="91435" marT="45719" marB="45719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s-MX" sz="1800" dirty="0">
                        <a:latin typeface="+mj-lt"/>
                      </a:endParaRPr>
                    </a:p>
                  </a:txBody>
                  <a:tcPr marL="91435" marR="91435" marT="45719" marB="45719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3106">
                <a:tc gridSpan="2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MX" sz="1400" i="1" dirty="0">
                          <a:latin typeface="+mj-lt"/>
                        </a:rPr>
                        <a:t>Objetivo general del proyecto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s-MX" sz="1400" i="1" dirty="0">
                        <a:latin typeface="+mj-lt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s-MX" sz="1400" i="1" dirty="0">
                        <a:latin typeface="+mj-lt"/>
                      </a:endParaRPr>
                    </a:p>
                  </a:txBody>
                  <a:tcPr marL="91435" marR="91435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 sz="1400" i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1" marR="91431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" name="Table 2">
            <a:extLst>
              <a:ext uri="{FF2B5EF4-FFF2-40B4-BE49-F238E27FC236}">
                <a16:creationId xmlns:a16="http://schemas.microsoft.com/office/drawing/2014/main" id="{38322B0A-A046-4E05-9B54-696B62645F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019346"/>
              </p:ext>
            </p:extLst>
          </p:nvPr>
        </p:nvGraphicFramePr>
        <p:xfrm>
          <a:off x="555027" y="2705233"/>
          <a:ext cx="10010467" cy="23108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104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0418">
                <a:tc>
                  <a:txBody>
                    <a:bodyPr/>
                    <a:lstStyle/>
                    <a:p>
                      <a:r>
                        <a:rPr lang="es-MX" sz="1800" b="1" i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Objetivos específicos del proyecto</a:t>
                      </a:r>
                    </a:p>
                  </a:txBody>
                  <a:tcPr marT="45749" marB="45749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8390">
                <a:tc>
                  <a:txBody>
                    <a:bodyPr/>
                    <a:lstStyle/>
                    <a:p>
                      <a:r>
                        <a:rPr lang="es-MX" sz="1800" dirty="0">
                          <a:latin typeface="+mj-lt"/>
                        </a:rPr>
                        <a:t>1.</a:t>
                      </a:r>
                    </a:p>
                    <a:p>
                      <a:endParaRPr lang="es-MX" sz="1800" dirty="0">
                        <a:latin typeface="+mj-lt"/>
                      </a:endParaRPr>
                    </a:p>
                  </a:txBody>
                  <a:tcPr marT="45749" marB="45749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8390">
                <a:tc>
                  <a:txBody>
                    <a:bodyPr/>
                    <a:lstStyle/>
                    <a:p>
                      <a:r>
                        <a:rPr lang="es-MX" sz="1800" dirty="0">
                          <a:latin typeface="+mj-lt"/>
                        </a:rPr>
                        <a:t>2.</a:t>
                      </a:r>
                    </a:p>
                    <a:p>
                      <a:endParaRPr lang="es-MX" sz="1800" dirty="0">
                        <a:latin typeface="+mj-lt"/>
                      </a:endParaRPr>
                    </a:p>
                  </a:txBody>
                  <a:tcPr marT="45749" marB="4574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8390">
                <a:tc>
                  <a:txBody>
                    <a:bodyPr/>
                    <a:lstStyle/>
                    <a:p>
                      <a:r>
                        <a:rPr lang="es-MX" sz="1800" dirty="0">
                          <a:latin typeface="+mj-lt"/>
                        </a:rPr>
                        <a:t>3.</a:t>
                      </a:r>
                    </a:p>
                    <a:p>
                      <a:endParaRPr lang="es-MX" sz="1800" dirty="0">
                        <a:latin typeface="+mj-lt"/>
                      </a:endParaRPr>
                    </a:p>
                  </a:txBody>
                  <a:tcPr marT="45749" marB="45749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4" name="Table 7">
            <a:extLst>
              <a:ext uri="{FF2B5EF4-FFF2-40B4-BE49-F238E27FC236}">
                <a16:creationId xmlns:a16="http://schemas.microsoft.com/office/drawing/2014/main" id="{51BD95FE-2EF0-4072-9E9B-B80B3A83A9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6090860"/>
              </p:ext>
            </p:extLst>
          </p:nvPr>
        </p:nvGraphicFramePr>
        <p:xfrm>
          <a:off x="553411" y="5190491"/>
          <a:ext cx="10078948" cy="99308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97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97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197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19737">
                  <a:extLst>
                    <a:ext uri="{9D8B030D-6E8A-4147-A177-3AD203B41FA5}">
                      <a16:colId xmlns:a16="http://schemas.microsoft.com/office/drawing/2014/main" val="1870657091"/>
                    </a:ext>
                  </a:extLst>
                </a:gridCol>
              </a:tblGrid>
              <a:tr h="422329">
                <a:tc>
                  <a:txBody>
                    <a:bodyPr/>
                    <a:lstStyle/>
                    <a:p>
                      <a:r>
                        <a:rPr lang="es-MX" sz="1800" b="1" dirty="0">
                          <a:latin typeface="+mj-lt"/>
                        </a:rPr>
                        <a:t>Antigüedad del proyecto</a:t>
                      </a:r>
                    </a:p>
                  </a:txBody>
                  <a:tcPr marL="91439" marR="91439" marT="45700" marB="457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1800" b="1" dirty="0">
                          <a:latin typeface="+mj-lt"/>
                        </a:rPr>
                        <a:t>Sector de la población</a:t>
                      </a:r>
                    </a:p>
                  </a:txBody>
                  <a:tcPr marL="91439" marR="91439" marT="45700" marB="457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1800" b="1" dirty="0">
                          <a:latin typeface="+mj-lt"/>
                        </a:rPr>
                        <a:t>Estados de intervención</a:t>
                      </a:r>
                    </a:p>
                  </a:txBody>
                  <a:tcPr marL="91439" marR="91439" marT="45700" marB="457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MX" sz="1800" b="1" dirty="0">
                          <a:latin typeface="+mj-lt"/>
                        </a:rPr>
                        <a:t># personas a beneficiar</a:t>
                      </a:r>
                    </a:p>
                  </a:txBody>
                  <a:tcPr marL="91439" marR="91439" marT="45700" marB="457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0760">
                <a:tc>
                  <a:txBody>
                    <a:bodyPr/>
                    <a:lstStyle/>
                    <a:p>
                      <a:endParaRPr lang="es-MX" sz="1800" dirty="0">
                        <a:latin typeface="+mj-lt"/>
                      </a:endParaRPr>
                    </a:p>
                  </a:txBody>
                  <a:tcPr marL="91439" marR="91439" marT="45700" marB="457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s-MX" sz="1800" dirty="0">
                        <a:latin typeface="+mj-lt"/>
                      </a:endParaRPr>
                    </a:p>
                  </a:txBody>
                  <a:tcPr marL="91439" marR="91439" marT="45700" marB="457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s-MX" sz="1800" dirty="0">
                        <a:latin typeface="+mj-lt"/>
                      </a:endParaRPr>
                    </a:p>
                  </a:txBody>
                  <a:tcPr marL="91439" marR="91439" marT="45700" marB="457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s-MX" sz="1800" dirty="0">
                        <a:latin typeface="+mj-lt"/>
                      </a:endParaRPr>
                    </a:p>
                  </a:txBody>
                  <a:tcPr marL="91439" marR="91439" marT="45700" marB="4570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5" name="Rectangle 24">
            <a:extLst>
              <a:ext uri="{FF2B5EF4-FFF2-40B4-BE49-F238E27FC236}">
                <a16:creationId xmlns:a16="http://schemas.microsoft.com/office/drawing/2014/main" id="{66655BB8-03FE-4062-B7D2-979DBAE0EADA}"/>
              </a:ext>
            </a:extLst>
          </p:cNvPr>
          <p:cNvSpPr/>
          <p:nvPr/>
        </p:nvSpPr>
        <p:spPr>
          <a:xfrm>
            <a:off x="-4986" y="6675500"/>
            <a:ext cx="12196189" cy="218745"/>
          </a:xfrm>
          <a:prstGeom prst="rect">
            <a:avLst/>
          </a:prstGeom>
          <a:solidFill>
            <a:srgbClr val="E56D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5872D4-3550-4FD5-BD58-5364175BA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11293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2" descr="Logo&#10;&#10;Description automatically generated">
            <a:extLst>
              <a:ext uri="{FF2B5EF4-FFF2-40B4-BE49-F238E27FC236}">
                <a16:creationId xmlns:a16="http://schemas.microsoft.com/office/drawing/2014/main" id="{4FAA78A6-BC51-4F0F-BBA7-2C36BF91E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4080" y="331787"/>
            <a:ext cx="746125" cy="1058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A3FF038-F037-4754-B907-6CD6F1183FA2}"/>
              </a:ext>
            </a:extLst>
          </p:cNvPr>
          <p:cNvSpPr/>
          <p:nvPr/>
        </p:nvSpPr>
        <p:spPr>
          <a:xfrm>
            <a:off x="-4986" y="6675500"/>
            <a:ext cx="12196189" cy="218745"/>
          </a:xfrm>
          <a:prstGeom prst="rect">
            <a:avLst/>
          </a:prstGeom>
          <a:solidFill>
            <a:srgbClr val="E56D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603E0B-C281-4108-ABDA-FF655F56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4</a:t>
            </a:fld>
            <a:endParaRPr lang="es-ES_tradn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CF9FD5-52EB-4452-8798-67F605C62B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459" y="4231152"/>
            <a:ext cx="680199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800" b="1" dirty="0">
                <a:latin typeface="+mj-lt"/>
              </a:rPr>
              <a:t>Describa mediante cronograma las etapas del proyecto por meses y años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7445ABD5-D106-41AB-BC73-A4A6200112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393991"/>
              </p:ext>
            </p:extLst>
          </p:nvPr>
        </p:nvGraphicFramePr>
        <p:xfrm>
          <a:off x="551795" y="437524"/>
          <a:ext cx="9774212" cy="17388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74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4948">
                <a:tc>
                  <a:txBody>
                    <a:bodyPr/>
                    <a:lstStyle/>
                    <a:p>
                      <a:pPr algn="l"/>
                      <a:r>
                        <a:rPr lang="es-MX" sz="1800" b="1" dirty="0">
                          <a:latin typeface="+mj-lt"/>
                        </a:rPr>
                        <a:t>Describa ¿Cómo miden los avances/resultados de su proyecto?</a:t>
                      </a:r>
                    </a:p>
                  </a:txBody>
                  <a:tcPr marL="91435" marR="91435" marT="45719" marB="45719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3106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s-MX" sz="1400" i="1" dirty="0">
                        <a:latin typeface="+mj-lt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s-MX" sz="1400" i="1" dirty="0">
                        <a:latin typeface="+mj-lt"/>
                      </a:endParaRPr>
                    </a:p>
                  </a:txBody>
                  <a:tcPr marL="91435" marR="91435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5" name="Table 11">
            <a:extLst>
              <a:ext uri="{FF2B5EF4-FFF2-40B4-BE49-F238E27FC236}">
                <a16:creationId xmlns:a16="http://schemas.microsoft.com/office/drawing/2014/main" id="{4B99A3CC-4143-44E7-B23E-5DF613F043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800821"/>
              </p:ext>
            </p:extLst>
          </p:nvPr>
        </p:nvGraphicFramePr>
        <p:xfrm>
          <a:off x="551795" y="2349585"/>
          <a:ext cx="9774212" cy="17388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74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4948">
                <a:tc>
                  <a:txBody>
                    <a:bodyPr/>
                    <a:lstStyle/>
                    <a:p>
                      <a:pPr algn="l"/>
                      <a:r>
                        <a:rPr lang="es-MX" sz="1800" b="1" dirty="0">
                          <a:latin typeface="+mj-lt"/>
                        </a:rPr>
                        <a:t>Defina ¿ejecuta el proyecto con otros sectores de la sociedad? </a:t>
                      </a:r>
                      <a:r>
                        <a:rPr lang="es-MX" sz="1600" b="1" dirty="0">
                          <a:latin typeface="+mj-lt"/>
                        </a:rPr>
                        <a:t>(Gobierno, IP, </a:t>
                      </a:r>
                      <a:r>
                        <a:rPr lang="es-MX" sz="1600" b="1" dirty="0" err="1">
                          <a:latin typeface="+mj-lt"/>
                        </a:rPr>
                        <a:t>OSCs</a:t>
                      </a:r>
                      <a:r>
                        <a:rPr lang="es-MX" sz="1600" b="1" dirty="0">
                          <a:latin typeface="+mj-lt"/>
                        </a:rPr>
                        <a:t>, Instituciones religiosas, etc.)</a:t>
                      </a:r>
                      <a:endParaRPr lang="es-MX" sz="1800" b="1" dirty="0">
                        <a:latin typeface="+mj-lt"/>
                      </a:endParaRPr>
                    </a:p>
                  </a:txBody>
                  <a:tcPr marL="91435" marR="91435" marT="45719" marB="45719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3106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s-MX" sz="1400" i="1" dirty="0">
                        <a:latin typeface="+mj-lt"/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s-MX" sz="1400" i="1" dirty="0">
                        <a:latin typeface="+mj-lt"/>
                      </a:endParaRPr>
                    </a:p>
                  </a:txBody>
                  <a:tcPr marL="91435" marR="91435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3968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2" descr="Logo&#10;&#10;Description automatically generated">
            <a:extLst>
              <a:ext uri="{FF2B5EF4-FFF2-40B4-BE49-F238E27FC236}">
                <a16:creationId xmlns:a16="http://schemas.microsoft.com/office/drawing/2014/main" id="{4FAA78A6-BC51-4F0F-BBA7-2C36BF91E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4080" y="331787"/>
            <a:ext cx="746125" cy="1058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0" name="Table 11">
            <a:extLst>
              <a:ext uri="{FF2B5EF4-FFF2-40B4-BE49-F238E27FC236}">
                <a16:creationId xmlns:a16="http://schemas.microsoft.com/office/drawing/2014/main" id="{215A0DCC-94EE-4FD0-8016-FE81B1E499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401809"/>
              </p:ext>
            </p:extLst>
          </p:nvPr>
        </p:nvGraphicFramePr>
        <p:xfrm>
          <a:off x="406400" y="410967"/>
          <a:ext cx="10442576" cy="609257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425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47245">
                <a:tc>
                  <a:txBody>
                    <a:bodyPr/>
                    <a:lstStyle/>
                    <a:p>
                      <a:pPr algn="l"/>
                      <a:r>
                        <a:rPr lang="es-MX" sz="1800" b="1" dirty="0">
                          <a:latin typeface="+mj-lt"/>
                        </a:rPr>
                        <a:t>Adjuntar fotografías de proyecto a beneficiar por zona de intervención (se puede adjuntar también por correo)</a:t>
                      </a:r>
                    </a:p>
                  </a:txBody>
                  <a:tcPr marL="91435" marR="91435" marT="45722" marB="45722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5331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s-MX" sz="1800" i="1" dirty="0">
                        <a:latin typeface="+mj-lt"/>
                      </a:endParaRPr>
                    </a:p>
                  </a:txBody>
                  <a:tcPr marL="91435" marR="91435" marT="45722" marB="4572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31DF144E-6FBD-4B09-8AAF-9E78B64CC836}"/>
              </a:ext>
            </a:extLst>
          </p:cNvPr>
          <p:cNvSpPr/>
          <p:nvPr/>
        </p:nvSpPr>
        <p:spPr>
          <a:xfrm>
            <a:off x="-4986" y="6675500"/>
            <a:ext cx="12196189" cy="218745"/>
          </a:xfrm>
          <a:prstGeom prst="rect">
            <a:avLst/>
          </a:prstGeom>
          <a:solidFill>
            <a:srgbClr val="E56D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34BC13-384A-4C10-8C02-8C3F38D92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8294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2" descr="Logo&#10;&#10;Description automatically generated">
            <a:extLst>
              <a:ext uri="{FF2B5EF4-FFF2-40B4-BE49-F238E27FC236}">
                <a16:creationId xmlns:a16="http://schemas.microsoft.com/office/drawing/2014/main" id="{4FAA78A6-BC51-4F0F-BBA7-2C36BF91E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4080" y="331787"/>
            <a:ext cx="746125" cy="1058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8437B19B-7268-4247-8D36-6B51C2E1FA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0814373"/>
              </p:ext>
            </p:extLst>
          </p:nvPr>
        </p:nvGraphicFramePr>
        <p:xfrm>
          <a:off x="588963" y="3706813"/>
          <a:ext cx="989965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9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40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 dirty="0">
                          <a:latin typeface="+mj-lt"/>
                        </a:rPr>
                        <a:t>Costo total del proyecto</a:t>
                      </a:r>
                    </a:p>
                  </a:txBody>
                  <a:tcPr marL="91437" marR="91437"/>
                </a:tc>
                <a:tc>
                  <a:txBody>
                    <a:bodyPr/>
                    <a:lstStyle/>
                    <a:p>
                      <a:r>
                        <a:rPr lang="es-MX" dirty="0">
                          <a:latin typeface="+mj-lt"/>
                        </a:rPr>
                        <a:t>($MXN)</a:t>
                      </a:r>
                    </a:p>
                  </a:txBody>
                  <a:tcPr marL="91437" marR="91437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Rectangle 3">
            <a:extLst>
              <a:ext uri="{FF2B5EF4-FFF2-40B4-BE49-F238E27FC236}">
                <a16:creationId xmlns:a16="http://schemas.microsoft.com/office/drawing/2014/main" id="{2F76644B-A3A2-432B-ABC6-FEB69AC8A2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425" y="3243263"/>
            <a:ext cx="37573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8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Características Financieras del Proyecto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B5933856-4748-40B6-8FE3-35DF89FFE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425" y="476250"/>
            <a:ext cx="101187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8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Favor de enlistar las certificaciones con las que la Institución cuenta en materia de transparencia y rendición de cuentas</a:t>
            </a:r>
          </a:p>
        </p:txBody>
      </p:sp>
      <p:graphicFrame>
        <p:nvGraphicFramePr>
          <p:cNvPr id="8" name="Table 2">
            <a:extLst>
              <a:ext uri="{FF2B5EF4-FFF2-40B4-BE49-F238E27FC236}">
                <a16:creationId xmlns:a16="http://schemas.microsoft.com/office/drawing/2014/main" id="{A39312C6-28D6-4E6B-8A46-A86D9522FD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4358296"/>
              </p:ext>
            </p:extLst>
          </p:nvPr>
        </p:nvGraphicFramePr>
        <p:xfrm>
          <a:off x="601663" y="1243013"/>
          <a:ext cx="9899649" cy="14827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42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32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245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681">
                <a:tc>
                  <a:txBody>
                    <a:bodyPr/>
                    <a:lstStyle/>
                    <a:p>
                      <a:r>
                        <a:rPr lang="es-MX" sz="1800" dirty="0">
                          <a:latin typeface="+mj-lt"/>
                        </a:rPr>
                        <a:t>Título</a:t>
                      </a:r>
                    </a:p>
                  </a:txBody>
                  <a:tcPr marL="91437" marR="91437" marT="45700" marB="45700"/>
                </a:tc>
                <a:tc>
                  <a:txBody>
                    <a:bodyPr/>
                    <a:lstStyle/>
                    <a:p>
                      <a:r>
                        <a:rPr lang="es-MX" sz="1800" dirty="0">
                          <a:latin typeface="+mj-lt"/>
                        </a:rPr>
                        <a:t>Institución que lo acredita</a:t>
                      </a:r>
                    </a:p>
                  </a:txBody>
                  <a:tcPr marL="91437" marR="91437" marT="45700" marB="45700"/>
                </a:tc>
                <a:tc>
                  <a:txBody>
                    <a:bodyPr/>
                    <a:lstStyle/>
                    <a:p>
                      <a:r>
                        <a:rPr lang="es-MX" sz="1800" dirty="0">
                          <a:latin typeface="+mj-lt"/>
                        </a:rPr>
                        <a:t>Año</a:t>
                      </a:r>
                    </a:p>
                  </a:txBody>
                  <a:tcPr marL="91437" marR="91437" marT="45700" marB="457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r>
                        <a:rPr lang="es-MX" sz="1800" dirty="0">
                          <a:latin typeface="+mj-lt"/>
                        </a:rPr>
                        <a:t>1.</a:t>
                      </a:r>
                    </a:p>
                  </a:txBody>
                  <a:tcPr marL="91437" marR="91437" marT="45700" marB="45700"/>
                </a:tc>
                <a:tc>
                  <a:txBody>
                    <a:bodyPr/>
                    <a:lstStyle/>
                    <a:p>
                      <a:endParaRPr lang="es-MX" sz="1800" dirty="0">
                        <a:latin typeface="+mj-lt"/>
                      </a:endParaRPr>
                    </a:p>
                  </a:txBody>
                  <a:tcPr marL="91437" marR="91437" marT="45700" marB="45700"/>
                </a:tc>
                <a:tc>
                  <a:txBody>
                    <a:bodyPr/>
                    <a:lstStyle/>
                    <a:p>
                      <a:endParaRPr lang="es-MX" sz="1800" dirty="0">
                        <a:latin typeface="+mj-lt"/>
                      </a:endParaRPr>
                    </a:p>
                  </a:txBody>
                  <a:tcPr marL="91437" marR="91437" marT="45700" marB="457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r>
                        <a:rPr lang="es-MX" sz="1800" dirty="0">
                          <a:latin typeface="+mj-lt"/>
                        </a:rPr>
                        <a:t>2.</a:t>
                      </a:r>
                    </a:p>
                  </a:txBody>
                  <a:tcPr marL="91437" marR="91437" marT="45700" marB="45700"/>
                </a:tc>
                <a:tc>
                  <a:txBody>
                    <a:bodyPr/>
                    <a:lstStyle/>
                    <a:p>
                      <a:endParaRPr lang="es-MX" sz="1800" dirty="0">
                        <a:latin typeface="+mj-lt"/>
                      </a:endParaRPr>
                    </a:p>
                  </a:txBody>
                  <a:tcPr marL="91437" marR="91437" marT="45700" marB="45700"/>
                </a:tc>
                <a:tc>
                  <a:txBody>
                    <a:bodyPr/>
                    <a:lstStyle/>
                    <a:p>
                      <a:endParaRPr lang="es-MX" sz="1800" dirty="0">
                        <a:latin typeface="+mj-lt"/>
                      </a:endParaRPr>
                    </a:p>
                  </a:txBody>
                  <a:tcPr marL="91437" marR="91437" marT="45700" marB="457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r>
                        <a:rPr lang="es-MX" sz="1800" dirty="0">
                          <a:latin typeface="+mj-lt"/>
                        </a:rPr>
                        <a:t>3.</a:t>
                      </a:r>
                    </a:p>
                  </a:txBody>
                  <a:tcPr marL="91437" marR="91437" marT="45700" marB="45700"/>
                </a:tc>
                <a:tc>
                  <a:txBody>
                    <a:bodyPr/>
                    <a:lstStyle/>
                    <a:p>
                      <a:endParaRPr lang="es-MX" sz="1800" dirty="0">
                        <a:latin typeface="+mj-lt"/>
                      </a:endParaRPr>
                    </a:p>
                  </a:txBody>
                  <a:tcPr marL="91437" marR="91437" marT="45700" marB="45700"/>
                </a:tc>
                <a:tc>
                  <a:txBody>
                    <a:bodyPr/>
                    <a:lstStyle/>
                    <a:p>
                      <a:endParaRPr lang="es-MX" sz="1800" dirty="0">
                        <a:latin typeface="+mj-lt"/>
                      </a:endParaRPr>
                    </a:p>
                  </a:txBody>
                  <a:tcPr marL="91437" marR="91437" marT="45700" marB="457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Box 2">
            <a:extLst>
              <a:ext uri="{FF2B5EF4-FFF2-40B4-BE49-F238E27FC236}">
                <a16:creationId xmlns:a16="http://schemas.microsoft.com/office/drawing/2014/main" id="{FD5556E5-6EAE-4104-9B52-27BBF6167E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663" y="2771775"/>
            <a:ext cx="353802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400" dirty="0">
                <a:latin typeface="Calibri Light" panose="020F0302020204030204" pitchFamily="34" charset="0"/>
                <a:cs typeface="Calibri Light" panose="020F0302020204030204" pitchFamily="34" charset="0"/>
              </a:rPr>
              <a:t>*Adjuntar en correo evidencia de certificación </a:t>
            </a:r>
          </a:p>
        </p:txBody>
      </p:sp>
      <p:graphicFrame>
        <p:nvGraphicFramePr>
          <p:cNvPr id="11" name="Table 2">
            <a:extLst>
              <a:ext uri="{FF2B5EF4-FFF2-40B4-BE49-F238E27FC236}">
                <a16:creationId xmlns:a16="http://schemas.microsoft.com/office/drawing/2014/main" id="{2EA34BEF-030F-4B69-90E3-14F89711E7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108990"/>
              </p:ext>
            </p:extLst>
          </p:nvPr>
        </p:nvGraphicFramePr>
        <p:xfrm>
          <a:off x="586359" y="4441309"/>
          <a:ext cx="9899650" cy="175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9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402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 dirty="0">
                          <a:latin typeface="+mj-lt"/>
                        </a:rPr>
                        <a:t>En caso de contar con otros donantes/aliados para el proyecto, favor de enlistar</a:t>
                      </a:r>
                    </a:p>
                  </a:txBody>
                  <a:tcPr marL="91437" marR="91437"/>
                </a:tc>
                <a:tc>
                  <a:txBody>
                    <a:bodyPr/>
                    <a:lstStyle/>
                    <a:p>
                      <a:r>
                        <a:rPr lang="es-MX" dirty="0">
                          <a:latin typeface="+mj-lt"/>
                        </a:rPr>
                        <a:t>Total ($MXN)</a:t>
                      </a:r>
                    </a:p>
                  </a:txBody>
                  <a:tcPr marL="91437" marR="91437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>
                          <a:latin typeface="+mj-lt"/>
                        </a:rPr>
                        <a:t>1.</a:t>
                      </a:r>
                    </a:p>
                  </a:txBody>
                  <a:tcPr marL="91437" marR="91437"/>
                </a:tc>
                <a:tc>
                  <a:txBody>
                    <a:bodyPr/>
                    <a:lstStyle/>
                    <a:p>
                      <a:endParaRPr lang="es-MX" dirty="0">
                        <a:latin typeface="+mj-lt"/>
                      </a:endParaRPr>
                    </a:p>
                  </a:txBody>
                  <a:tcPr marL="91437" marR="91437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>
                          <a:latin typeface="+mj-lt"/>
                        </a:rPr>
                        <a:t>2.</a:t>
                      </a:r>
                    </a:p>
                  </a:txBody>
                  <a:tcPr marL="91437" marR="91437"/>
                </a:tc>
                <a:tc>
                  <a:txBody>
                    <a:bodyPr/>
                    <a:lstStyle/>
                    <a:p>
                      <a:endParaRPr lang="es-MX" dirty="0">
                        <a:latin typeface="+mj-lt"/>
                      </a:endParaRPr>
                    </a:p>
                  </a:txBody>
                  <a:tcPr marL="91437" marR="91437"/>
                </a:tc>
                <a:extLst>
                  <a:ext uri="{0D108BD9-81ED-4DB2-BD59-A6C34878D82A}">
                    <a16:rowId xmlns:a16="http://schemas.microsoft.com/office/drawing/2014/main" val="2281182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>
                          <a:latin typeface="+mj-lt"/>
                        </a:rPr>
                        <a:t>3.</a:t>
                      </a:r>
                    </a:p>
                  </a:txBody>
                  <a:tcPr marL="91437" marR="91437"/>
                </a:tc>
                <a:tc>
                  <a:txBody>
                    <a:bodyPr/>
                    <a:lstStyle/>
                    <a:p>
                      <a:endParaRPr lang="es-MX" dirty="0">
                        <a:latin typeface="+mj-lt"/>
                      </a:endParaRPr>
                    </a:p>
                  </a:txBody>
                  <a:tcPr marL="91437" marR="91437"/>
                </a:tc>
                <a:extLst>
                  <a:ext uri="{0D108BD9-81ED-4DB2-BD59-A6C34878D82A}">
                    <a16:rowId xmlns:a16="http://schemas.microsoft.com/office/drawing/2014/main" val="723414887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DC447F82-DFDE-4E26-8266-466ED0BA2D14}"/>
              </a:ext>
            </a:extLst>
          </p:cNvPr>
          <p:cNvSpPr/>
          <p:nvPr/>
        </p:nvSpPr>
        <p:spPr>
          <a:xfrm>
            <a:off x="-4986" y="6675500"/>
            <a:ext cx="12196189" cy="218745"/>
          </a:xfrm>
          <a:prstGeom prst="rect">
            <a:avLst/>
          </a:prstGeom>
          <a:solidFill>
            <a:srgbClr val="E56D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56640F-4933-4C21-907E-548F0520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6228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2" descr="Logo&#10;&#10;Description automatically generated">
            <a:extLst>
              <a:ext uri="{FF2B5EF4-FFF2-40B4-BE49-F238E27FC236}">
                <a16:creationId xmlns:a16="http://schemas.microsoft.com/office/drawing/2014/main" id="{4FAA78A6-BC51-4F0F-BBA7-2C36BF91E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4080" y="331787"/>
            <a:ext cx="746125" cy="1058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0" name="Table 2">
            <a:extLst>
              <a:ext uri="{FF2B5EF4-FFF2-40B4-BE49-F238E27FC236}">
                <a16:creationId xmlns:a16="http://schemas.microsoft.com/office/drawing/2014/main" id="{C8DF31DA-7BAE-4BB1-A37C-C83B7CBFEE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8115036"/>
              </p:ext>
            </p:extLst>
          </p:nvPr>
        </p:nvGraphicFramePr>
        <p:xfrm>
          <a:off x="550863" y="991358"/>
          <a:ext cx="10123986" cy="39916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489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21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61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466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7172"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Categoría 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Costo Unitario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Cantidad de unidades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Costo Total</a:t>
                      </a:r>
                    </a:p>
                  </a:txBody>
                  <a:tcPr marT="45728" marB="45728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1444"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1. 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$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$</a:t>
                      </a:r>
                    </a:p>
                  </a:txBody>
                  <a:tcPr marT="45728" marB="45728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444"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2.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444"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3.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1444"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4.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1444"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5.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1444"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6.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extLst>
                  <a:ext uri="{0D108BD9-81ED-4DB2-BD59-A6C34878D82A}">
                    <a16:rowId xmlns:a16="http://schemas.microsoft.com/office/drawing/2014/main" val="1628494053"/>
                  </a:ext>
                </a:extLst>
              </a:tr>
              <a:tr h="341444"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7.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extLst>
                  <a:ext uri="{0D108BD9-81ED-4DB2-BD59-A6C34878D82A}">
                    <a16:rowId xmlns:a16="http://schemas.microsoft.com/office/drawing/2014/main" val="4165724874"/>
                  </a:ext>
                </a:extLst>
              </a:tr>
              <a:tr h="341444">
                <a:tc>
                  <a:txBody>
                    <a:bodyPr/>
                    <a:lstStyle/>
                    <a:p>
                      <a:r>
                        <a:rPr lang="es-MX" sz="1600" dirty="0">
                          <a:latin typeface="+mj-lt"/>
                        </a:rPr>
                        <a:t>8.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extLst>
                  <a:ext uri="{0D108BD9-81ED-4DB2-BD59-A6C34878D82A}">
                    <a16:rowId xmlns:a16="http://schemas.microsoft.com/office/drawing/2014/main" val="2485563767"/>
                  </a:ext>
                </a:extLst>
              </a:tr>
              <a:tr h="341444">
                <a:tc>
                  <a:txBody>
                    <a:bodyPr/>
                    <a:lstStyle/>
                    <a:p>
                      <a:r>
                        <a:rPr lang="es-MX" sz="1600" b="1" dirty="0">
                          <a:latin typeface="+mj-lt"/>
                        </a:rPr>
                        <a:t>Subtotal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1444">
                <a:tc>
                  <a:txBody>
                    <a:bodyPr/>
                    <a:lstStyle/>
                    <a:p>
                      <a:r>
                        <a:rPr lang="es-MX" sz="1600" b="1" dirty="0">
                          <a:latin typeface="+mj-lt"/>
                        </a:rPr>
                        <a:t>Total</a:t>
                      </a: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tc>
                  <a:txBody>
                    <a:bodyPr/>
                    <a:lstStyle/>
                    <a:p>
                      <a:endParaRPr lang="es-MX" sz="1600" dirty="0">
                        <a:latin typeface="+mj-lt"/>
                      </a:endParaRPr>
                    </a:p>
                  </a:txBody>
                  <a:tcPr marT="45728" marB="45728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2" name="Rectangle 4">
            <a:extLst>
              <a:ext uri="{FF2B5EF4-FFF2-40B4-BE49-F238E27FC236}">
                <a16:creationId xmlns:a16="http://schemas.microsoft.com/office/drawing/2014/main" id="{9CFF143D-4051-44E5-8F0A-CCA1FA831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679" y="5322976"/>
            <a:ext cx="1004150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" altLang="es-MX" sz="1800" dirty="0">
                <a:latin typeface="+mj-lt"/>
                <a:cs typeface="Times New Roman" panose="02020603050405020304" pitchFamily="18" charset="0"/>
              </a:rPr>
              <a:t>NOTA: Se deberá de presentar un presupuesto desglosado, describiendo costos de materiales y logística. </a:t>
            </a:r>
            <a:endParaRPr lang="es-MX" altLang="es-MX" sz="18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CAFE184E-6925-4CED-BBE0-9CE7A258F9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679" y="422844"/>
            <a:ext cx="37573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800" b="1">
                <a:latin typeface="+mj-lt"/>
              </a:rPr>
              <a:t>Características Financieras del Proyecto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3FF038-F037-4754-B907-6CD6F1183FA2}"/>
              </a:ext>
            </a:extLst>
          </p:cNvPr>
          <p:cNvSpPr/>
          <p:nvPr/>
        </p:nvSpPr>
        <p:spPr>
          <a:xfrm>
            <a:off x="-4986" y="6675500"/>
            <a:ext cx="12196189" cy="218745"/>
          </a:xfrm>
          <a:prstGeom prst="rect">
            <a:avLst/>
          </a:prstGeom>
          <a:solidFill>
            <a:srgbClr val="E56D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603E0B-C281-4108-ABDA-FF655F56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83157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11">
            <a:extLst>
              <a:ext uri="{FF2B5EF4-FFF2-40B4-BE49-F238E27FC236}">
                <a16:creationId xmlns:a16="http://schemas.microsoft.com/office/drawing/2014/main" id="{623E9CA7-8496-4BD7-AC39-546B08B948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109171"/>
              </p:ext>
            </p:extLst>
          </p:nvPr>
        </p:nvGraphicFramePr>
        <p:xfrm>
          <a:off x="5881816" y="2078903"/>
          <a:ext cx="5807527" cy="37360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8075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22667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s-MX" sz="1800" b="1" i="0" dirty="0">
                          <a:latin typeface="+mj-lt"/>
                        </a:rPr>
                        <a:t>Fundación The Home Depot México se reserva el derecho de:</a:t>
                      </a:r>
                    </a:p>
                  </a:txBody>
                  <a:tcPr marL="91435" marR="91435" marT="45704" marB="45704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3423"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1800" i="0" dirty="0">
                          <a:latin typeface="+mj-lt"/>
                        </a:rPr>
                        <a:t>Solicitar la información que considere para aclarar o valorar lo que considere necesario para fines del proceso de evaluación.</a:t>
                      </a:r>
                    </a:p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1800" i="0" dirty="0">
                          <a:latin typeface="+mj-lt"/>
                        </a:rPr>
                        <a:t>Programar entrevistas, si se considera oportuno, para evaluación de proyecto.</a:t>
                      </a:r>
                    </a:p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1800" i="0" dirty="0">
                          <a:latin typeface="+mj-lt"/>
                        </a:rPr>
                        <a:t>Elegir los proyectos a beneficiar; la decisión es inapelable.</a:t>
                      </a:r>
                    </a:p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1800" i="0" dirty="0">
                          <a:latin typeface="+mj-lt"/>
                        </a:rPr>
                        <a:t>Interrumpir el proceso de asignación de donativo, si lo considera necesario.</a:t>
                      </a:r>
                    </a:p>
                    <a:p>
                      <a:pPr marL="285750" indent="-285750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s-MX" sz="1800" i="0" dirty="0">
                          <a:latin typeface="+mj-lt"/>
                        </a:rPr>
                        <a:t>Los proyectos deben de ser ejecutado a través de una donatarias autorizadas.</a:t>
                      </a:r>
                    </a:p>
                  </a:txBody>
                  <a:tcPr marL="91435" marR="91435" marT="45704" marB="4570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TextBox 18">
            <a:extLst>
              <a:ext uri="{FF2B5EF4-FFF2-40B4-BE49-F238E27FC236}">
                <a16:creationId xmlns:a16="http://schemas.microsoft.com/office/drawing/2014/main" id="{02ED7B89-4A7F-489C-B64D-72D234536E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8092" y="64062"/>
            <a:ext cx="182614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MX" altLang="es-MX" sz="1800" b="1">
                <a:solidFill>
                  <a:schemeClr val="accent2"/>
                </a:solidFill>
                <a:latin typeface="Ink Free" panose="03080402000500000000" pitchFamily="66" charset="0"/>
              </a:rPr>
              <a:t>¡Muchas Gracias!</a:t>
            </a:r>
            <a:endParaRPr lang="es-MX" altLang="es-MX" sz="1800" b="1" dirty="0">
              <a:solidFill>
                <a:schemeClr val="accent2"/>
              </a:solidFill>
              <a:latin typeface="Ink Free" panose="03080402000500000000" pitchFamily="66" charset="0"/>
            </a:endParaRPr>
          </a:p>
        </p:txBody>
      </p:sp>
      <p:pic>
        <p:nvPicPr>
          <p:cNvPr id="8" name="Picture 12" descr="Logo&#10;&#10;Description automatically generated">
            <a:extLst>
              <a:ext uri="{FF2B5EF4-FFF2-40B4-BE49-F238E27FC236}">
                <a16:creationId xmlns:a16="http://schemas.microsoft.com/office/drawing/2014/main" id="{AE2CC583-CF2F-43A1-9232-F47FD7C36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4009" y="490608"/>
            <a:ext cx="746125" cy="1058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4DA259-CEC1-41FA-8516-CF878192C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D2D35-BC78-7F4E-A6BC-1001CA678D1D}" type="slidenum">
              <a:rPr lang="es-ES_tradnl" smtClean="0"/>
              <a:t>8</a:t>
            </a:fld>
            <a:endParaRPr lang="es-ES_tradnl"/>
          </a:p>
        </p:txBody>
      </p:sp>
      <p:pic>
        <p:nvPicPr>
          <p:cNvPr id="13" name="Picture 12" descr="A picture containing person, outdoor&#10;&#10;Description automatically generated">
            <a:extLst>
              <a:ext uri="{FF2B5EF4-FFF2-40B4-BE49-F238E27FC236}">
                <a16:creationId xmlns:a16="http://schemas.microsoft.com/office/drawing/2014/main" id="{FA0F9285-92F3-44A7-AAF1-A8895459AD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289"/>
          <a:stretch/>
        </p:blipFill>
        <p:spPr>
          <a:xfrm>
            <a:off x="-48317" y="1"/>
            <a:ext cx="5272724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CFDC689-A601-4DCE-A4F9-803B338A8AE8}"/>
              </a:ext>
            </a:extLst>
          </p:cNvPr>
          <p:cNvSpPr/>
          <p:nvPr/>
        </p:nvSpPr>
        <p:spPr>
          <a:xfrm>
            <a:off x="-48316" y="6671464"/>
            <a:ext cx="12239520" cy="222781"/>
          </a:xfrm>
          <a:prstGeom prst="rect">
            <a:avLst/>
          </a:prstGeom>
          <a:solidFill>
            <a:srgbClr val="E56D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DD21EB3-1423-4242-AEC9-0CCF9D2828E1}"/>
              </a:ext>
            </a:extLst>
          </p:cNvPr>
          <p:cNvSpPr txBox="1"/>
          <p:nvPr/>
        </p:nvSpPr>
        <p:spPr>
          <a:xfrm>
            <a:off x="5822092" y="5925358"/>
            <a:ext cx="61207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s-MX" sz="1800" i="0" dirty="0">
                <a:latin typeface="+mj-lt"/>
              </a:rPr>
              <a:t>Esta es una convocatoria, el llenado de este documento no obliga a The Home Depot México realizar un donativo.</a:t>
            </a:r>
          </a:p>
        </p:txBody>
      </p:sp>
    </p:spTree>
    <p:extLst>
      <p:ext uri="{BB962C8B-B14F-4D97-AF65-F5344CB8AC3E}">
        <p14:creationId xmlns:p14="http://schemas.microsoft.com/office/powerpoint/2010/main" val="664956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8793BC6E79E24FADD49871930DD520" ma:contentTypeVersion="13" ma:contentTypeDescription="Create a new document." ma:contentTypeScope="" ma:versionID="e0be932f7e18cfe886ed0180aed9be25">
  <xsd:schema xmlns:xsd="http://www.w3.org/2001/XMLSchema" xmlns:xs="http://www.w3.org/2001/XMLSchema" xmlns:p="http://schemas.microsoft.com/office/2006/metadata/properties" xmlns:ns3="c63fc09d-6801-444c-8edb-5b516c60f7c1" xmlns:ns4="1356f89c-7d7c-4367-94f4-a8126e55e1ae" targetNamespace="http://schemas.microsoft.com/office/2006/metadata/properties" ma:root="true" ma:fieldsID="364fd4b5936558512b2cf87dd6b617a8" ns3:_="" ns4:_="">
    <xsd:import namespace="c63fc09d-6801-444c-8edb-5b516c60f7c1"/>
    <xsd:import namespace="1356f89c-7d7c-4367-94f4-a8126e55e1a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3fc09d-6801-444c-8edb-5b516c60f7c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56f89c-7d7c-4367-94f4-a8126e55e1ae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9B5B445-06DD-40AF-BBCC-17D5FFAB71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0E7A3C-E75C-4137-AD72-C43E53A935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3fc09d-6801-444c-8edb-5b516c60f7c1"/>
    <ds:schemaRef ds:uri="1356f89c-7d7c-4367-94f4-a8126e55e1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FB5295-F1A8-4A4A-9FE1-E40BBB71EEF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2229</TotalTime>
  <Words>437</Words>
  <Application>Microsoft Office PowerPoint</Application>
  <PresentationFormat>Widescreen</PresentationFormat>
  <Paragraphs>88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Century Gothic</vt:lpstr>
      <vt:lpstr>Ink Free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Diana Maldonado</cp:lastModifiedBy>
  <cp:revision>106</cp:revision>
  <dcterms:created xsi:type="dcterms:W3CDTF">2021-03-04T19:08:02Z</dcterms:created>
  <dcterms:modified xsi:type="dcterms:W3CDTF">2022-05-31T17:23:41Z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0x010100708793BC6E79E24FADD49871930DD520</vt:lpwstr>
  </property>
</Properties>
</file>

<file path=docProps/thumbnail.jpeg>
</file>